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ylZdUHQKb8UFoWvZmA9eWTcan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F21"/>
    <a:srgbClr val="FF6600"/>
    <a:srgbClr val="FF9900"/>
    <a:srgbClr val="456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4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8149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08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acristina@esfcastro.pt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B24B337-78E5-8364-7F4E-542B7F6192F9}"/>
              </a:ext>
            </a:extLst>
          </p:cNvPr>
          <p:cNvSpPr txBox="1"/>
          <p:nvPr/>
        </p:nvSpPr>
        <p:spPr>
          <a:xfrm>
            <a:off x="6286457" y="4581047"/>
            <a:ext cx="579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Agrupamento de Escolas Ferreira de Castro | 2025</a:t>
            </a:r>
            <a:endParaRPr lang="pt-PT" sz="44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F5513BB-23E1-53BD-D934-268DE349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620" y="388659"/>
            <a:ext cx="1569856" cy="1036410"/>
          </a:xfrm>
          <a:prstGeom prst="rect">
            <a:avLst/>
          </a:prstGeom>
          <a:effectLst>
            <a:outerShdw blurRad="330200" dist="50800" dir="5400000" algn="ctr" rotWithShape="0">
              <a:srgbClr val="000000"/>
            </a:outerShdw>
          </a:effec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61D740FF-A8B8-3EDD-59CE-3AD66A63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036E246D-2E4C-44E1-965F-7A3897DDE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1351D6C2-1DAA-0CBE-544A-BA6B6B997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A18B4259-D317-8533-2783-0EFBBF441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7" name="Imagem 16" descr="Uma imagem com Animação, Desenho animado, sorrir, desenho&#10;&#10;Os conteúdos gerados por IA poderão estar incorretos.">
            <a:extLst>
              <a:ext uri="{FF2B5EF4-FFF2-40B4-BE49-F238E27FC236}">
                <a16:creationId xmlns:a16="http://schemas.microsoft.com/office/drawing/2014/main" xmlns="" id="{1856600B-4679-446A-19A1-C8A8783991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colorTemperature colorTemp="11500"/>
                    </a14:imgEffect>
                    <a14:imgEffect>
                      <a14:saturation sat="209000"/>
                    </a14:imgEffect>
                    <a14:imgEffect>
                      <a14:brightnessContrast bright="-21000" contrast="-30000"/>
                    </a14:imgEffect>
                  </a14:imgLayer>
                </a14:imgProps>
              </a:ext>
            </a:extLst>
          </a:blip>
          <a:srcRect l="9002" r="8214"/>
          <a:stretch/>
        </p:blipFill>
        <p:spPr>
          <a:xfrm>
            <a:off x="0" y="0"/>
            <a:ext cx="5872744" cy="6858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F8418C38-D2FD-787A-4F34-626C233F9840}"/>
              </a:ext>
            </a:extLst>
          </p:cNvPr>
          <p:cNvSpPr txBox="1"/>
          <p:nvPr/>
        </p:nvSpPr>
        <p:spPr>
          <a:xfrm>
            <a:off x="6248400" y="3118990"/>
            <a:ext cx="656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Agora a sério…</a:t>
            </a:r>
          </a:p>
          <a:p>
            <a:r>
              <a:rPr lang="pt-PT" sz="3600" b="1" dirty="0">
                <a:solidFill>
                  <a:schemeClr val="bg1"/>
                </a:solidFill>
              </a:rPr>
              <a:t>TODOS fazem a diferença!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 txBox="1">
            <a:spLocks noGrp="1"/>
          </p:cNvSpPr>
          <p:nvPr>
            <p:ph type="ctrTitle"/>
          </p:nvPr>
        </p:nvSpPr>
        <p:spPr>
          <a:xfrm>
            <a:off x="1456055" y="1255713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pt-PT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Financiamentos suplementares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7" name="Google Shape;237;p10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1173667" y="2430016"/>
            <a:ext cx="9426388" cy="1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>
                <a:solidFill>
                  <a:srgbClr val="385623"/>
                </a:solidFill>
              </a:rPr>
              <a:t>Os proponentes podem desenvolver atividades de angariação de fundos para as suas propostas, junto da comunidade local, no sentido da complementaridade do valor atribuído à respetiva escola.</a:t>
            </a:r>
            <a:endParaRPr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CF43EE6B-E3FD-AA82-2723-57B3794685D3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C1440B9F-3BD7-EF82-B6B1-EF927C095357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E108AA77-17D4-57C2-8B93-7FDE5ED3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98AC194C-0C36-EEB6-0A7F-07647220721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E37F943C-2BC8-5071-D097-C2A083BB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1D782C93-5FF3-B7A8-E48A-CAEE8D62F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>
            <a:spLocks noGrp="1"/>
          </p:cNvSpPr>
          <p:nvPr>
            <p:ph type="ctrTitle"/>
          </p:nvPr>
        </p:nvSpPr>
        <p:spPr>
          <a:xfrm>
            <a:off x="1531671" y="183359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pt-PT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Apoio/Contactos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5" name="Google Shape;255;p11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279950" y="2020746"/>
            <a:ext cx="11647443" cy="28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lang="pt-PT" sz="4500" dirty="0">
                <a:solidFill>
                  <a:srgbClr val="385623"/>
                </a:solidFill>
              </a:rPr>
              <a:t>Prof. Ana Cristina Oliveira (Coordenadora Local) e Prof. Edgar Borges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500" dirty="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lang="pt-PT" sz="4500" dirty="0">
                <a:solidFill>
                  <a:srgbClr val="385623"/>
                </a:solidFill>
              </a:rPr>
              <a:t>Endereços eletrónicos :</a:t>
            </a:r>
            <a:r>
              <a:rPr lang="pt-PT" sz="4500" dirty="0">
                <a:solidFill>
                  <a:schemeClr val="lt1"/>
                </a:solidFill>
              </a:rPr>
              <a:t> </a:t>
            </a:r>
            <a:r>
              <a:rPr lang="pt-PT" sz="4500" b="1" u="sng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anacristina@esfcastro.pt</a:t>
            </a:r>
            <a:r>
              <a:rPr lang="pt-PT" sz="4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 </a:t>
            </a:r>
            <a:r>
              <a:rPr lang="pt-PT" sz="45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edgarborges@esfcastro.pt</a:t>
            </a:r>
            <a:endParaRPr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500" dirty="0">
              <a:solidFill>
                <a:srgbClr val="CCFFCC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lang="pt-PT" sz="4500" dirty="0">
                <a:solidFill>
                  <a:srgbClr val="385623"/>
                </a:solidFill>
              </a:rPr>
              <a:t>Mais informações:  </a:t>
            </a:r>
            <a:r>
              <a:rPr lang="pt-PT" sz="4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www.opescolas.pt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0CB5C438-C41C-A12B-AE4F-4A9CCE30D1FD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8D592865-7C24-D120-4C78-C51862DFB292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EC9D295F-E180-2C7F-F2A4-10A49CBB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68317224-C674-5421-DF6E-4EB9589225B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C960E88B-78AD-E627-A4F2-0DC07384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6B366761-D047-66E6-A314-D8C223C5A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526445" y="1535736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pt-P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Destinatários</a:t>
            </a:r>
            <a:r>
              <a:rPr lang="pt-PT" b="1" dirty="0">
                <a:solidFill>
                  <a:schemeClr val="accent2"/>
                </a:solidFill>
              </a:rPr>
              <a:t> </a:t>
            </a:r>
            <a:endParaRPr dirty="0"/>
          </a:p>
        </p:txBody>
      </p:sp>
      <p:sp>
        <p:nvSpPr>
          <p:cNvPr id="92" name="Google Shape;92;p2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1501822" y="3076335"/>
            <a:ext cx="9144000" cy="180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</a:pPr>
            <a:r>
              <a:rPr lang="pt-PT" dirty="0">
                <a:solidFill>
                  <a:srgbClr val="385623"/>
                </a:solidFill>
              </a:rPr>
              <a:t>Alunos do 3.º ciclo do ensino básico e do ensino secundário que frequentem estabelecimentos públicos de ensino.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094014" y="366720"/>
            <a:ext cx="9728831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Calibri"/>
              <a:buNone/>
            </a:pPr>
            <a:r>
              <a:rPr lang="pt-PT" sz="6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ORÇAMENTO PARTICIPATIVO DAS ESCOLAS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magem 5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85893B74-3056-9C88-9956-10BB77AA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8FB65C8D-F3B0-3CF7-B456-42260D9E3008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xmlns="" id="{940AAB2F-C010-F368-F7B5-A05F2BA241AD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4" name="Imagem 3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F4D3DBE0-9636-6CA8-85A8-2DAD3FAE0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7" name="Google Shape;120;p3">
                <a:extLst>
                  <a:ext uri="{FF2B5EF4-FFF2-40B4-BE49-F238E27FC236}">
                    <a16:creationId xmlns:a16="http://schemas.microsoft.com/office/drawing/2014/main" xmlns="" id="{7E1D4113-DCD8-1B92-86CE-11BF434F4BE1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Imagem 11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9C4EB58B-7241-8D59-43B5-0DE06CAFE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1524000" y="179201"/>
            <a:ext cx="9144000" cy="1056061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6000"/>
              <a:buFont typeface="Calibri"/>
              <a:buNone/>
            </a:pPr>
            <a:r>
              <a:rPr lang="pt-P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Etapas e prazos</a:t>
            </a:r>
            <a:endParaRPr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Google Shape;111;p3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986970" y="1414462"/>
            <a:ext cx="10925482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lvl="0" indent="-2714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AutoNum type="alphaLcParenR"/>
            </a:pPr>
            <a:r>
              <a:rPr lang="pt-PT" sz="2800" dirty="0">
                <a:solidFill>
                  <a:srgbClr val="385623"/>
                </a:solidFill>
              </a:rPr>
              <a:t>Definição da coordenação e divulgação pública dos procedimentos e prazos para a apresentação de propostas; ✔ </a:t>
            </a:r>
            <a:endParaRPr dirty="0"/>
          </a:p>
          <a:p>
            <a:pPr marL="185738" lvl="0" indent="-18573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AutoNum type="alphaLcParenR"/>
            </a:pPr>
            <a:r>
              <a:rPr lang="pt-PT" sz="2800" dirty="0">
                <a:solidFill>
                  <a:srgbClr val="385623"/>
                </a:solidFill>
              </a:rPr>
              <a:t>Desenvolvimento e apresentação de propostas —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até 19 de maio;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c) Divulgação e debate das propostas —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até 28 de maio;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d)Votação das propostas —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29 de maio;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e) Apresentação dos resultados —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30 de maio;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f) Planeamento da execução —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até 5 de junho;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g) Execução da medida —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até 31 de dezembro.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30DA427C-D29E-EF2D-CFAD-60684C1E0951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84F80048-29F5-8600-88A9-CF8E9850F19C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41A8269C-2723-52BF-7AC3-180E0966A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B6C656B0-8D65-D659-DA08-0EC1198F4F3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9903A8F1-35E1-1E2E-8971-CBC852F53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253DD020-2287-8B59-AA85-0D4CFABED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1198564" y="995754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6000"/>
              <a:buFont typeface="Calibri"/>
              <a:buNone/>
            </a:pPr>
            <a:r>
              <a:rPr lang="pt-P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Desenvolvimento das PROPOSTAS</a:t>
            </a:r>
            <a:endParaRPr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9" name="Google Shape;129;p4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997877" y="2263925"/>
            <a:ext cx="9564461" cy="341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1- elaboradas pelos estudantes;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2- identificam claramente uma </a:t>
            </a:r>
            <a:r>
              <a:rPr lang="pt-PT" sz="2800" u="sng" dirty="0">
                <a:solidFill>
                  <a:srgbClr val="385623"/>
                </a:solidFill>
              </a:rPr>
              <a:t>melhoria pretendida na escola</a:t>
            </a:r>
            <a:r>
              <a:rPr lang="pt-PT" sz="2800" dirty="0">
                <a:solidFill>
                  <a:srgbClr val="385623"/>
                </a:solidFill>
              </a:rPr>
              <a:t>, através da aquisição de bens e/ou serviços que sejam necessários ou convenientes para a beneficiação do espaço escolar e/ou da forma da sua utilização ou destinados a melhorar os processos de ensino aprendizagem e do qual possa beneficiar ou vir a beneficiar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toda a comunidade escolar.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18669D2A-387D-A317-8057-6A63CEE3AA28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CFDF2EDF-080E-BEA4-770A-3776D25573C3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2EC8FEEF-7EE4-377B-0556-6AAB3E131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05E4024C-F0B6-588D-6C54-0FE149743D1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50EDD779-55AC-1E31-3B76-35DE5135A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BE12D5D2-C3E9-69DB-58EC-63F75664E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ctrTitle"/>
          </p:nvPr>
        </p:nvSpPr>
        <p:spPr>
          <a:xfrm>
            <a:off x="1524000" y="366720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pt-P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Processo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7" name="Google Shape;147;p5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761916" y="2579689"/>
            <a:ext cx="10520600" cy="151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rPr lang="pt-PT" dirty="0">
                <a:solidFill>
                  <a:srgbClr val="385623"/>
                </a:solidFill>
              </a:rPr>
              <a:t>1 – </a:t>
            </a:r>
            <a:r>
              <a:rPr lang="pt-PT" sz="2800" dirty="0">
                <a:solidFill>
                  <a:srgbClr val="385623"/>
                </a:solidFill>
              </a:rPr>
              <a:t>As propostas são </a:t>
            </a:r>
            <a:r>
              <a:rPr lang="pt-PT" sz="2800" dirty="0" smtClean="0">
                <a:solidFill>
                  <a:srgbClr val="385623"/>
                </a:solidFill>
              </a:rPr>
              <a:t>submetidas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até ao dia 19 de maio </a:t>
            </a:r>
            <a:r>
              <a:rPr lang="pt-PT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através de formulário online [AQUI].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rPr lang="pt-PT" sz="2800" dirty="0">
                <a:solidFill>
                  <a:srgbClr val="385623"/>
                </a:solidFill>
              </a:rPr>
              <a:t>Após a submissão, devem imprimir o recibo </a:t>
            </a:r>
            <a:r>
              <a:rPr lang="pt-PT" sz="2800" dirty="0" smtClean="0">
                <a:solidFill>
                  <a:srgbClr val="385623"/>
                </a:solidFill>
              </a:rPr>
              <a:t>comprovativo </a:t>
            </a:r>
            <a:r>
              <a:rPr lang="pt-PT" sz="2800" dirty="0">
                <a:solidFill>
                  <a:srgbClr val="385623"/>
                </a:solidFill>
              </a:rPr>
              <a:t>e entregá-lo na secretaria </a:t>
            </a:r>
            <a:r>
              <a:rPr lang="pt-PT" sz="2800" dirty="0" smtClean="0">
                <a:solidFill>
                  <a:srgbClr val="385623"/>
                </a:solidFill>
              </a:rPr>
              <a:t>juntamente </a:t>
            </a:r>
            <a:r>
              <a:rPr lang="pt-PT" sz="2800" dirty="0">
                <a:solidFill>
                  <a:srgbClr val="385623"/>
                </a:solidFill>
              </a:rPr>
              <a:t>com  as assinaturas e a </a:t>
            </a:r>
            <a:r>
              <a:rPr lang="pt-PT" sz="2800" dirty="0" smtClean="0">
                <a:solidFill>
                  <a:srgbClr val="385623"/>
                </a:solidFill>
              </a:rPr>
              <a:t>identificação </a:t>
            </a:r>
            <a:r>
              <a:rPr lang="pt-PT" sz="2800" dirty="0">
                <a:solidFill>
                  <a:srgbClr val="385623"/>
                </a:solidFill>
              </a:rPr>
              <a:t>dos </a:t>
            </a:r>
            <a:r>
              <a:rPr lang="pt-PT" sz="2800" dirty="0" smtClean="0">
                <a:solidFill>
                  <a:srgbClr val="385623"/>
                </a:solidFill>
              </a:rPr>
              <a:t>alunos proponentes </a:t>
            </a:r>
            <a:r>
              <a:rPr lang="pt-PT" sz="2800" dirty="0">
                <a:solidFill>
                  <a:srgbClr val="385623"/>
                </a:solidFill>
              </a:rPr>
              <a:t>(nome, turma e endereço </a:t>
            </a:r>
            <a:r>
              <a:rPr lang="pt-PT" sz="2800">
                <a:solidFill>
                  <a:srgbClr val="385623"/>
                </a:solidFill>
              </a:rPr>
              <a:t>de </a:t>
            </a:r>
            <a:r>
              <a:rPr lang="pt-PT" sz="2800" smtClean="0">
                <a:solidFill>
                  <a:srgbClr val="385623"/>
                </a:solidFill>
              </a:rPr>
              <a:t>email). 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FBBE6783-50F2-AD65-A751-DF11611DAB12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DF9B44DF-85DA-51BC-89CB-6FE37C0D0096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032CC375-A9B9-C8B4-8F70-7F0CCA483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BCD1B53A-E5ED-00DE-EB2B-8A2F6C36A3E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492EBD81-4A4A-DAF9-24D1-967E2E796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2506D46E-2817-3E2B-6D5D-62DF4BC6D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ctrTitle"/>
          </p:nvPr>
        </p:nvSpPr>
        <p:spPr>
          <a:xfrm>
            <a:off x="1548900" y="247714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pt-P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Processo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5" name="Google Shape;165;p6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1170922" y="1612976"/>
            <a:ext cx="10323232" cy="389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rPr lang="pt-PT" dirty="0">
                <a:solidFill>
                  <a:srgbClr val="385623"/>
                </a:solidFill>
              </a:rPr>
              <a:t>2 </a:t>
            </a:r>
            <a:r>
              <a:rPr lang="pt-PT" sz="2800" dirty="0">
                <a:solidFill>
                  <a:srgbClr val="385623"/>
                </a:solidFill>
              </a:rPr>
              <a:t>– Cada proposta de orçamento participativo deve: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/>
            </a:r>
            <a:br>
              <a:rPr lang="pt-PT" sz="2800" dirty="0">
                <a:solidFill>
                  <a:srgbClr val="385623"/>
                </a:solidFill>
              </a:rPr>
            </a:b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a)</a:t>
            </a:r>
            <a:r>
              <a:rPr lang="pt-PT" sz="2800" dirty="0">
                <a:solidFill>
                  <a:schemeClr val="accent2"/>
                </a:solidFill>
              </a:rPr>
              <a:t> </a:t>
            </a:r>
            <a:r>
              <a:rPr lang="pt-PT" sz="2800" dirty="0">
                <a:solidFill>
                  <a:srgbClr val="385623"/>
                </a:solidFill>
              </a:rPr>
              <a:t>Ser subscrita, individualmente,</a:t>
            </a:r>
            <a:r>
              <a:rPr lang="pt-PT" sz="2800" dirty="0">
                <a:solidFill>
                  <a:schemeClr val="accent2"/>
                </a:solidFill>
              </a:rPr>
              <a:t> </a:t>
            </a:r>
            <a:r>
              <a:rPr lang="pt-PT" sz="2800" dirty="0">
                <a:solidFill>
                  <a:srgbClr val="385623"/>
                </a:solidFill>
              </a:rPr>
              <a:t>por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 estudante </a:t>
            </a:r>
            <a:r>
              <a:rPr lang="pt-PT" sz="2800" dirty="0">
                <a:solidFill>
                  <a:srgbClr val="385623"/>
                </a:solidFill>
              </a:rPr>
              <a:t>proponente, ou em grupo, por um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máximo de 5 estudantes </a:t>
            </a:r>
            <a:r>
              <a:rPr lang="pt-PT" sz="2800" dirty="0">
                <a:solidFill>
                  <a:srgbClr val="385623"/>
                </a:solidFill>
              </a:rPr>
              <a:t>proponentes;</a:t>
            </a:r>
            <a:endParaRPr sz="2800" dirty="0">
              <a:solidFill>
                <a:srgbClr val="385623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pt-PT" sz="2800" dirty="0">
                <a:solidFill>
                  <a:schemeClr val="accent2"/>
                </a:solidFill>
              </a:rPr>
              <a:t/>
            </a:r>
            <a:br>
              <a:rPr lang="pt-PT" sz="2800" dirty="0">
                <a:solidFill>
                  <a:schemeClr val="accent2"/>
                </a:solidFill>
              </a:rPr>
            </a:b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b)</a:t>
            </a:r>
            <a:r>
              <a:rPr lang="pt-PT" sz="2800" dirty="0">
                <a:solidFill>
                  <a:schemeClr val="accent2"/>
                </a:solidFill>
              </a:rPr>
              <a:t> </a:t>
            </a:r>
            <a:r>
              <a:rPr lang="pt-PT" sz="2800" dirty="0">
                <a:solidFill>
                  <a:srgbClr val="385623"/>
                </a:solidFill>
              </a:rPr>
              <a:t>Ser apoiada por, pelo menos:</a:t>
            </a:r>
            <a:endParaRPr sz="2800" dirty="0">
              <a:solidFill>
                <a:srgbClr val="38562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44 alunos 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 </a:t>
            </a:r>
            <a:r>
              <a:rPr lang="pt-PT" sz="2800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3.º ciclo do ensino básico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e/ou do </a:t>
            </a:r>
            <a:r>
              <a:rPr lang="pt-PT" sz="2800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ensino secundário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claramente identificados pelo </a:t>
            </a:r>
            <a:r>
              <a:rPr lang="pt-PT" sz="2800" dirty="0">
                <a:solidFill>
                  <a:schemeClr val="lt1"/>
                </a:solidFill>
              </a:rPr>
              <a:t>: </a:t>
            </a:r>
            <a:r>
              <a:rPr lang="pt-PT" sz="2800" b="1" dirty="0">
                <a:solidFill>
                  <a:srgbClr val="385623"/>
                </a:solidFill>
              </a:rPr>
              <a:t>Nome, Número de estudante e Assinatura. </a:t>
            </a:r>
            <a:r>
              <a:rPr lang="pt-PT" sz="2800" dirty="0">
                <a:solidFill>
                  <a:srgbClr val="385623"/>
                </a:solidFill>
              </a:rPr>
              <a:t/>
            </a:r>
            <a:br>
              <a:rPr lang="pt-PT" sz="2800" dirty="0">
                <a:solidFill>
                  <a:srgbClr val="385623"/>
                </a:solidFill>
              </a:rPr>
            </a:br>
            <a:endParaRPr sz="2800" dirty="0">
              <a:solidFill>
                <a:srgbClr val="385623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AAE82E34-CF23-1914-7C87-BEB514ECFBC7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B39B5D8C-B04C-3E1D-50A5-12F49F589F52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206B48AB-EB7D-D514-F901-AFB377D10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91ACBFFD-218B-9138-5B33-3D07EB254F9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05C0D38C-E493-1BF2-73E4-5931892DC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67FE88AA-5CA4-53D1-5E79-7DAD15B42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>
            <a:spLocks noGrp="1"/>
          </p:cNvSpPr>
          <p:nvPr>
            <p:ph type="ctrTitle"/>
          </p:nvPr>
        </p:nvSpPr>
        <p:spPr>
          <a:xfrm>
            <a:off x="1520775" y="266851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pt-P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Processo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3" name="Google Shape;183;p7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1070398" y="1931432"/>
            <a:ext cx="10851000" cy="309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rPr lang="pt-PT" b="1" dirty="0">
                <a:solidFill>
                  <a:srgbClr val="385623"/>
                </a:solidFill>
              </a:rPr>
              <a:t>3 </a:t>
            </a:r>
            <a:r>
              <a:rPr lang="pt-PT" sz="2800" b="1" dirty="0">
                <a:solidFill>
                  <a:srgbClr val="385623"/>
                </a:solidFill>
              </a:rPr>
              <a:t>– As propostas são contidas num texto até </a:t>
            </a:r>
            <a:r>
              <a:rPr lang="pt-PT" sz="28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1000 palavras</a:t>
            </a:r>
            <a:r>
              <a:rPr lang="pt-PT" sz="2800" b="1" dirty="0">
                <a:solidFill>
                  <a:srgbClr val="385623"/>
                </a:solidFill>
              </a:rPr>
              <a:t>, com imagem ilustrativa, e devem referir expressamente a sua compatibilidade com outras medidas em curso na escola e a sua exequibilidade com a dotação local atribuída ao orçamento participativo.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(ver minuta)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Nota:</a:t>
            </a:r>
            <a:r>
              <a:rPr lang="pt-PT" sz="2800" b="1" dirty="0">
                <a:solidFill>
                  <a:srgbClr val="385623"/>
                </a:solidFill>
              </a:rPr>
              <a:t> No texto têm que estar presentes os orçamentos com IVA incluído, despesas de transportes, montagem… local ou link para aquisição do produto.</a:t>
            </a:r>
            <a:br>
              <a:rPr lang="pt-PT" sz="2800" b="1" dirty="0">
                <a:solidFill>
                  <a:srgbClr val="385623"/>
                </a:solidFill>
              </a:rPr>
            </a:br>
            <a:endParaRPr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B5CD2E59-0B38-FDD8-7A2C-728FE1FF0F7F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4417F979-ECC8-E872-B677-668DC5789938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B0A283CB-D5FA-560F-79EC-34C46368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310E7ED1-90D7-F106-BF19-EB7039CF8C5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B67E41DB-EC33-D423-DEBC-E31ED7031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6D8FDA20-75A7-29F3-D155-69EFE4782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/>
          <p:nvPr/>
        </p:nvSpPr>
        <p:spPr>
          <a:xfrm>
            <a:off x="0" y="5483842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>
            <a:spLocks noGrp="1"/>
          </p:cNvSpPr>
          <p:nvPr>
            <p:ph type="ctrTitle"/>
          </p:nvPr>
        </p:nvSpPr>
        <p:spPr>
          <a:xfrm>
            <a:off x="1138237" y="0"/>
            <a:ext cx="9915525" cy="89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pt-PT" sz="4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Divulgação e debate das propostas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2" name="Google Shape;212;p8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986970" y="1357804"/>
            <a:ext cx="11205030" cy="412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AutoNum type="alphaLcParenR"/>
            </a:pPr>
            <a:r>
              <a:rPr lang="pt-PT" sz="2800" dirty="0">
                <a:solidFill>
                  <a:srgbClr val="385623"/>
                </a:solidFill>
              </a:rPr>
              <a:t>Podem ser excluídas, antes do período de divulgação e debate, propostas que não cumpram o estipulado, que sejam contrárias ao projeto educativo ou que não sejam, manifestamente, exequíveis.</a:t>
            </a:r>
            <a:endParaRPr sz="2800" dirty="0">
              <a:solidFill>
                <a:srgbClr val="385623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pt-PT" sz="2800" dirty="0">
                <a:solidFill>
                  <a:srgbClr val="385623"/>
                </a:solidFill>
              </a:rPr>
              <a:t>b)  De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21 até 28 de maio </a:t>
            </a:r>
            <a:r>
              <a:rPr lang="pt-PT" sz="2800" dirty="0">
                <a:solidFill>
                  <a:srgbClr val="385623"/>
                </a:solidFill>
              </a:rPr>
              <a:t>haverá a divulgação, em locais visíveis da escola e         por meios eletrónicos, das várias propostas aprovadas.</a:t>
            </a:r>
            <a:r>
              <a:rPr lang="pt-PT" sz="2800" dirty="0">
                <a:solidFill>
                  <a:schemeClr val="lt1"/>
                </a:solidFill>
              </a:rPr>
              <a:t/>
            </a:r>
            <a:br>
              <a:rPr lang="pt-PT" sz="2800" dirty="0">
                <a:solidFill>
                  <a:schemeClr val="lt1"/>
                </a:solidFill>
              </a:rPr>
            </a:br>
            <a:r>
              <a:rPr lang="pt-PT" sz="2800" dirty="0">
                <a:solidFill>
                  <a:srgbClr val="385623"/>
                </a:solidFill>
              </a:rPr>
              <a:t>c) Nesse período, os proponentes devem desenvolver atividades de divulgação e debate acerca das suas propostas, no espaço escolar, 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desde que não perturbem o normal funcionamento da escola.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DBB4CB1A-C252-22D9-AF54-2FCDD5C0B244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FCFC1321-3B31-6D83-3CA6-0960F3B405FA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8D5094ED-2814-582C-1649-356EAB34A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28897CE3-C1C7-76DF-C17A-23B28FA62EF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1800BD53-4FE6-3382-572C-EDD1CBD9F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3DCE98BC-B05D-9C1B-4C2E-98000C8E3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0" y="5391764"/>
            <a:ext cx="12192000" cy="14662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pt-PT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Financiamento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9" name="Google Shape;219;p9" descr="Imagem intercalada 1"/>
          <p:cNvSpPr txBox="1">
            <a:spLocks noGrp="1"/>
          </p:cNvSpPr>
          <p:nvPr>
            <p:ph type="subTitle" idx="1"/>
          </p:nvPr>
        </p:nvSpPr>
        <p:spPr>
          <a:xfrm>
            <a:off x="1411941" y="2342909"/>
            <a:ext cx="9426388" cy="231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Noto Sans Symbols"/>
              <a:buChar char="✔"/>
            </a:pPr>
            <a:r>
              <a:rPr lang="pt-PT" sz="2800" dirty="0">
                <a:solidFill>
                  <a:srgbClr val="385623"/>
                </a:solidFill>
              </a:rPr>
              <a:t> é igual a € 1 por cada aluno do 3.º ciclo do ensino básico e/ou do ensino secundário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385623"/>
              </a:solidFill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Noto Sans Symbols"/>
              <a:buChar char="✔"/>
            </a:pPr>
            <a:r>
              <a:rPr lang="pt-PT" sz="2800" dirty="0">
                <a:solidFill>
                  <a:srgbClr val="385623"/>
                </a:solidFill>
              </a:rPr>
              <a:t>o montante atribuído ao nosso Agrupamento é de </a:t>
            </a:r>
            <a:r>
              <a:rPr lang="pt-PT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889 €.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B50DC54A-239F-FAFB-0861-0588A8439FBE}"/>
              </a:ext>
            </a:extLst>
          </p:cNvPr>
          <p:cNvGrpSpPr/>
          <p:nvPr/>
        </p:nvGrpSpPr>
        <p:grpSpPr>
          <a:xfrm>
            <a:off x="279950" y="5627239"/>
            <a:ext cx="11445865" cy="933541"/>
            <a:chOff x="279950" y="5627239"/>
            <a:chExt cx="11445865" cy="93354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FA81A519-C1CD-6BAB-9153-4CB4CE6EE3C2}"/>
                </a:ext>
              </a:extLst>
            </p:cNvPr>
            <p:cNvGrpSpPr/>
            <p:nvPr/>
          </p:nvGrpSpPr>
          <p:grpSpPr>
            <a:xfrm>
              <a:off x="279950" y="5627239"/>
              <a:ext cx="2726092" cy="933541"/>
              <a:chOff x="279950" y="5627239"/>
              <a:chExt cx="2726092" cy="933541"/>
            </a:xfrm>
          </p:grpSpPr>
          <p:pic>
            <p:nvPicPr>
              <p:cNvPr id="5" name="Imagem 4" descr="Uma imagem com Tipo de letra, design&#10;&#10;Os conteúdos gerados por IA poderão estar incorretos.">
                <a:extLst>
                  <a:ext uri="{FF2B5EF4-FFF2-40B4-BE49-F238E27FC236}">
                    <a16:creationId xmlns:a16="http://schemas.microsoft.com/office/drawing/2014/main" xmlns="" id="{2E996676-31B4-B5C9-EB3E-84AB453A4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50" y="5627239"/>
                <a:ext cx="1414040" cy="933541"/>
              </a:xfrm>
              <a:prstGeom prst="rect">
                <a:avLst/>
              </a:prstGeom>
            </p:spPr>
          </p:pic>
          <p:pic>
            <p:nvPicPr>
              <p:cNvPr id="6" name="Google Shape;120;p3">
                <a:extLst>
                  <a:ext uri="{FF2B5EF4-FFF2-40B4-BE49-F238E27FC236}">
                    <a16:creationId xmlns:a16="http://schemas.microsoft.com/office/drawing/2014/main" xmlns="" id="{6C1F4108-ABEF-EA5B-42B5-D35C77A7F19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93990" y="5942865"/>
                <a:ext cx="1312052" cy="617915"/>
              </a:xfrm>
              <a:prstGeom prst="flowChartProcess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Imagem 3" descr="Uma imagem com texto, Tipo de letra, logótipo, Gráficos&#10;&#10;Os conteúdos gerados por IA poderão estar incorretos.">
              <a:extLst>
                <a:ext uri="{FF2B5EF4-FFF2-40B4-BE49-F238E27FC236}">
                  <a16:creationId xmlns:a16="http://schemas.microsoft.com/office/drawing/2014/main" xmlns="" id="{0D6E4792-1797-AB4F-E1B5-24973EE85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875" y="5942640"/>
              <a:ext cx="1805940" cy="548640"/>
            </a:xfrm>
            <a:prstGeom prst="rect">
              <a:avLst/>
            </a:prstGeom>
          </p:spPr>
        </p:pic>
      </p:grpSp>
      <p:pic>
        <p:nvPicPr>
          <p:cNvPr id="7" name="Imagem 6" descr="Uma imagem com Animação, Desenho animado, Personagem de ficção, sorrir&#10;&#10;Os conteúdos gerados por IA poderão estar incorretos.">
            <a:extLst>
              <a:ext uri="{FF2B5EF4-FFF2-40B4-BE49-F238E27FC236}">
                <a16:creationId xmlns:a16="http://schemas.microsoft.com/office/drawing/2014/main" xmlns="" id="{50374C3C-7D97-ADD5-00BF-5FA02F723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0922" cy="142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472</Words>
  <Application>Microsoft Office PowerPoint</Application>
  <PresentationFormat>Personalizados</PresentationFormat>
  <Paragraphs>44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Destinatários </vt:lpstr>
      <vt:lpstr>Etapas e prazos</vt:lpstr>
      <vt:lpstr>Desenvolvimento das PROPOSTAS</vt:lpstr>
      <vt:lpstr>Processo</vt:lpstr>
      <vt:lpstr>Processo</vt:lpstr>
      <vt:lpstr>Processo</vt:lpstr>
      <vt:lpstr>Divulgação e debate das propostas</vt:lpstr>
      <vt:lpstr>Financiamento</vt:lpstr>
      <vt:lpstr>Financiamentos suplementares</vt:lpstr>
      <vt:lpstr>Apoio/Contactos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 costa</dc:creator>
  <cp:lastModifiedBy>Elisabete Tavares</cp:lastModifiedBy>
  <cp:revision>5</cp:revision>
  <dcterms:created xsi:type="dcterms:W3CDTF">2017-01-27T23:00:17Z</dcterms:created>
  <dcterms:modified xsi:type="dcterms:W3CDTF">2025-04-01T10:45:05Z</dcterms:modified>
</cp:coreProperties>
</file>