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649F60"/>
    <a:srgbClr val="54CA85"/>
    <a:srgbClr val="006600"/>
    <a:srgbClr val="C64331"/>
    <a:srgbClr val="CC3300"/>
    <a:srgbClr val="FF66CC"/>
    <a:srgbClr val="00900A"/>
    <a:srgbClr val="008000"/>
    <a:srgbClr val="4165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ED51-8C5A-4F68-BBAD-354237F80392}" type="datetimeFigureOut">
              <a:rPr lang="pt-PT" smtClean="0"/>
              <a:t>30/01/2020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AEB-383B-4227-A6F4-6D7713E824F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1222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ED51-8C5A-4F68-BBAD-354237F80392}" type="datetimeFigureOut">
              <a:rPr lang="pt-PT" smtClean="0"/>
              <a:t>30/01/2020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AEB-383B-4227-A6F4-6D7713E824F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52900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ED51-8C5A-4F68-BBAD-354237F80392}" type="datetimeFigureOut">
              <a:rPr lang="pt-PT" smtClean="0"/>
              <a:t>30/01/2020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AEB-383B-4227-A6F4-6D7713E824F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4607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ED51-8C5A-4F68-BBAD-354237F80392}" type="datetimeFigureOut">
              <a:rPr lang="pt-PT" smtClean="0"/>
              <a:t>30/01/2020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AEB-383B-4227-A6F4-6D7713E824F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6016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ED51-8C5A-4F68-BBAD-354237F80392}" type="datetimeFigureOut">
              <a:rPr lang="pt-PT" smtClean="0"/>
              <a:t>30/01/2020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AEB-383B-4227-A6F4-6D7713E824F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485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ED51-8C5A-4F68-BBAD-354237F80392}" type="datetimeFigureOut">
              <a:rPr lang="pt-PT" smtClean="0"/>
              <a:t>30/01/2020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AEB-383B-4227-A6F4-6D7713E824F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86596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ED51-8C5A-4F68-BBAD-354237F80392}" type="datetimeFigureOut">
              <a:rPr lang="pt-PT" smtClean="0"/>
              <a:t>30/01/2020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AEB-383B-4227-A6F4-6D7713E824F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691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ED51-8C5A-4F68-BBAD-354237F80392}" type="datetimeFigureOut">
              <a:rPr lang="pt-PT" smtClean="0"/>
              <a:t>30/01/2020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AEB-383B-4227-A6F4-6D7713E824F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750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ED51-8C5A-4F68-BBAD-354237F80392}" type="datetimeFigureOut">
              <a:rPr lang="pt-PT" smtClean="0"/>
              <a:t>30/01/2020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AEB-383B-4227-A6F4-6D7713E824F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265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ED51-8C5A-4F68-BBAD-354237F80392}" type="datetimeFigureOut">
              <a:rPr lang="pt-PT" smtClean="0"/>
              <a:t>30/01/2020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AEB-383B-4227-A6F4-6D7713E824F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5004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ED51-8C5A-4F68-BBAD-354237F80392}" type="datetimeFigureOut">
              <a:rPr lang="pt-PT" smtClean="0"/>
              <a:t>30/01/2020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BAEB-383B-4227-A6F4-6D7713E824F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8589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AED51-8C5A-4F68-BBAD-354237F80392}" type="datetimeFigureOut">
              <a:rPr lang="pt-PT" smtClean="0"/>
              <a:t>30/01/2020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4BAEB-383B-4227-A6F4-6D7713E824F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6779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8891840" y="1436914"/>
            <a:ext cx="966355" cy="6700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36" y="1179060"/>
            <a:ext cx="3390739" cy="2217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017" y="4461782"/>
            <a:ext cx="1806348" cy="808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412" y="706528"/>
            <a:ext cx="3620086" cy="5117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DA108990-8E95-405A-A9FA-CB11295D9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18" y="5858463"/>
            <a:ext cx="7132514" cy="586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3498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91764"/>
            <a:ext cx="12192000" cy="146623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9" name="Título 1"/>
          <p:cNvSpPr>
            <a:spLocks noGrp="1"/>
          </p:cNvSpPr>
          <p:nvPr>
            <p:ph type="ctrTitle"/>
          </p:nvPr>
        </p:nvSpPr>
        <p:spPr>
          <a:xfrm>
            <a:off x="1456055" y="1255713"/>
            <a:ext cx="9144000" cy="1056061"/>
          </a:xfrm>
        </p:spPr>
        <p:txBody>
          <a:bodyPr>
            <a:noAutofit/>
          </a:bodyPr>
          <a:lstStyle/>
          <a:p>
            <a:r>
              <a:rPr lang="pt-PT" sz="4800" b="1" dirty="0">
                <a:solidFill>
                  <a:srgbClr val="006600"/>
                </a:solidFill>
              </a:rPr>
              <a:t>Financiamentos suplementares</a:t>
            </a:r>
          </a:p>
        </p:txBody>
      </p:sp>
      <p:sp>
        <p:nvSpPr>
          <p:cNvPr id="30" name="AutoShape 2" descr="Imagem intercalada 1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1205179" y="2583170"/>
            <a:ext cx="9426388" cy="3896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just"/>
            <a:r>
              <a:rPr lang="pt-PT" sz="2800" dirty="0">
                <a:solidFill>
                  <a:srgbClr val="990000"/>
                </a:solidFill>
              </a:rPr>
              <a:t>Os proponentes podem desenvolver atividades de angariação de fundos para as suas propostas, junto da comunidade local, no sentido da complementaridade do valor atribuído à respetiva escola.</a:t>
            </a: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C2DFC7AF-FC62-4C39-A1B1-F50D83399913}"/>
              </a:ext>
            </a:extLst>
          </p:cNvPr>
          <p:cNvGrpSpPr/>
          <p:nvPr/>
        </p:nvGrpSpPr>
        <p:grpSpPr>
          <a:xfrm>
            <a:off x="850085" y="5686944"/>
            <a:ext cx="10491830" cy="862024"/>
            <a:chOff x="850085" y="5686944"/>
            <a:chExt cx="10491830" cy="862024"/>
          </a:xfrm>
        </p:grpSpPr>
        <p:pic>
          <p:nvPicPr>
            <p:cNvPr id="23" name="Picture 2">
              <a:extLst>
                <a:ext uri="{FF2B5EF4-FFF2-40B4-BE49-F238E27FC236}">
                  <a16:creationId xmlns:a16="http://schemas.microsoft.com/office/drawing/2014/main" id="{DAF9E5C0-C41B-47DD-A3CE-E5B98E9304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085" y="5686944"/>
              <a:ext cx="10491830" cy="862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3">
              <a:extLst>
                <a:ext uri="{FF2B5EF4-FFF2-40B4-BE49-F238E27FC236}">
                  <a16:creationId xmlns:a16="http://schemas.microsoft.com/office/drawing/2014/main" id="{7EF0EA56-723C-410D-9EE2-3F52AD8C6E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5255" y="5712111"/>
              <a:ext cx="1806348" cy="808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01404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91764"/>
            <a:ext cx="12192000" cy="146623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1" name="Título 1"/>
          <p:cNvSpPr>
            <a:spLocks noGrp="1"/>
          </p:cNvSpPr>
          <p:nvPr>
            <p:ph type="ctrTitle"/>
          </p:nvPr>
        </p:nvSpPr>
        <p:spPr>
          <a:xfrm>
            <a:off x="1553135" y="661414"/>
            <a:ext cx="9144000" cy="1056061"/>
          </a:xfrm>
        </p:spPr>
        <p:txBody>
          <a:bodyPr>
            <a:normAutofit/>
          </a:bodyPr>
          <a:lstStyle/>
          <a:p>
            <a:r>
              <a:rPr lang="pt-PT" sz="4800" b="1" dirty="0">
                <a:solidFill>
                  <a:srgbClr val="006600"/>
                </a:solidFill>
              </a:rPr>
              <a:t>Apoio/Contactos</a:t>
            </a:r>
          </a:p>
        </p:txBody>
      </p:sp>
      <p:sp>
        <p:nvSpPr>
          <p:cNvPr id="32" name="AutoShape 2" descr="Imagem intercalada 1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481057" y="2020746"/>
            <a:ext cx="11288156" cy="285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algn="just"/>
            <a:endParaRPr lang="pt-PT" dirty="0"/>
          </a:p>
          <a:p>
            <a:pPr algn="just"/>
            <a:r>
              <a:rPr lang="pt-PT" sz="4500" dirty="0">
                <a:solidFill>
                  <a:srgbClr val="990000"/>
                </a:solidFill>
              </a:rPr>
              <a:t>Prof. Ana Cristina Oliveira(Coordenadora Local) e Prof. Olinda Freitas</a:t>
            </a:r>
          </a:p>
          <a:p>
            <a:pPr algn="just"/>
            <a:endParaRPr lang="pt-PT" sz="4500" dirty="0"/>
          </a:p>
          <a:p>
            <a:pPr algn="just"/>
            <a:r>
              <a:rPr lang="pt-PT" sz="4500" dirty="0">
                <a:solidFill>
                  <a:srgbClr val="990000"/>
                </a:solidFill>
              </a:rPr>
              <a:t>Endereço eletrónico : </a:t>
            </a:r>
            <a:r>
              <a:rPr lang="pt-PT" sz="4500" b="1" dirty="0">
                <a:solidFill>
                  <a:schemeClr val="bg1"/>
                </a:solidFill>
              </a:rPr>
              <a:t>ope@esfcastro.pt</a:t>
            </a:r>
          </a:p>
          <a:p>
            <a:pPr algn="just"/>
            <a:endParaRPr lang="pt-PT" sz="4500" dirty="0">
              <a:solidFill>
                <a:srgbClr val="CCFFCC"/>
              </a:solidFill>
            </a:endParaRPr>
          </a:p>
          <a:p>
            <a:pPr algn="just"/>
            <a:r>
              <a:rPr lang="pt-PT" sz="4500" dirty="0">
                <a:solidFill>
                  <a:srgbClr val="990000"/>
                </a:solidFill>
              </a:rPr>
              <a:t>Mais informações:</a:t>
            </a:r>
            <a:r>
              <a:rPr lang="pt-PT" sz="4500" dirty="0">
                <a:solidFill>
                  <a:srgbClr val="CCFFCC"/>
                </a:solidFill>
              </a:rPr>
              <a:t>  </a:t>
            </a:r>
            <a:r>
              <a:rPr lang="pt-PT" sz="4500" b="1" dirty="0">
                <a:solidFill>
                  <a:schemeClr val="bg1"/>
                </a:solidFill>
              </a:rPr>
              <a:t>www.opescolas.pt</a:t>
            </a: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4D3F0434-4FBC-45A2-B68D-0306608A9ADF}"/>
              </a:ext>
            </a:extLst>
          </p:cNvPr>
          <p:cNvGrpSpPr/>
          <p:nvPr/>
        </p:nvGrpSpPr>
        <p:grpSpPr>
          <a:xfrm>
            <a:off x="850085" y="5686944"/>
            <a:ext cx="10491830" cy="862024"/>
            <a:chOff x="850085" y="5686944"/>
            <a:chExt cx="10491830" cy="862024"/>
          </a:xfrm>
        </p:grpSpPr>
        <p:pic>
          <p:nvPicPr>
            <p:cNvPr id="23" name="Picture 2">
              <a:extLst>
                <a:ext uri="{FF2B5EF4-FFF2-40B4-BE49-F238E27FC236}">
                  <a16:creationId xmlns:a16="http://schemas.microsoft.com/office/drawing/2014/main" id="{BE54BDEC-808D-4C7B-89A1-498AC41F23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085" y="5686944"/>
              <a:ext cx="10491830" cy="862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3">
              <a:extLst>
                <a:ext uri="{FF2B5EF4-FFF2-40B4-BE49-F238E27FC236}">
                  <a16:creationId xmlns:a16="http://schemas.microsoft.com/office/drawing/2014/main" id="{80E0485B-8320-4574-A0D4-BED06B9CBB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5255" y="5712111"/>
              <a:ext cx="1806348" cy="808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5569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91764"/>
            <a:ext cx="12192000" cy="146623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9" name="Título 1"/>
          <p:cNvSpPr>
            <a:spLocks noGrp="1"/>
          </p:cNvSpPr>
          <p:nvPr>
            <p:ph type="ctrTitle"/>
          </p:nvPr>
        </p:nvSpPr>
        <p:spPr>
          <a:xfrm>
            <a:off x="1526445" y="1535736"/>
            <a:ext cx="9144000" cy="1056061"/>
          </a:xfrm>
        </p:spPr>
        <p:txBody>
          <a:bodyPr>
            <a:normAutofit/>
          </a:bodyPr>
          <a:lstStyle/>
          <a:p>
            <a:r>
              <a:rPr lang="pt-PT" b="1" dirty="0">
                <a:solidFill>
                  <a:srgbClr val="990000"/>
                </a:solidFill>
              </a:rPr>
              <a:t>Destinatários </a:t>
            </a:r>
          </a:p>
        </p:txBody>
      </p:sp>
      <p:sp>
        <p:nvSpPr>
          <p:cNvPr id="30" name="AutoShape 2" descr="Imagem intercalada 1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1450216" y="3076335"/>
            <a:ext cx="9144000" cy="1808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just">
              <a:buFont typeface="Wingdings" pitchFamily="2" charset="2"/>
              <a:buChar char="§"/>
            </a:pPr>
            <a:r>
              <a:rPr lang="pt-PT" dirty="0">
                <a:solidFill>
                  <a:srgbClr val="990000"/>
                </a:solidFill>
              </a:rPr>
              <a:t>Alunos do 3.º ciclo do ensino básico e do ensino secundário que frequentem estabelecimentos públicos de ensino.</a:t>
            </a:r>
          </a:p>
          <a:p>
            <a:pPr algn="just"/>
            <a:endParaRPr lang="pt-PT" dirty="0"/>
          </a:p>
        </p:txBody>
      </p:sp>
      <p:sp>
        <p:nvSpPr>
          <p:cNvPr id="31" name="Título 1"/>
          <p:cNvSpPr txBox="1">
            <a:spLocks/>
          </p:cNvSpPr>
          <p:nvPr/>
        </p:nvSpPr>
        <p:spPr>
          <a:xfrm>
            <a:off x="1094014" y="366720"/>
            <a:ext cx="9728831" cy="105606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b="1" dirty="0">
                <a:solidFill>
                  <a:srgbClr val="006600"/>
                </a:solidFill>
              </a:rPr>
              <a:t>ORÇAMENTO PARTICIPATIVO DAS ESCOLAS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62D5CAA9-DD8A-48C3-A565-00B0F9764FB7}"/>
              </a:ext>
            </a:extLst>
          </p:cNvPr>
          <p:cNvGrpSpPr/>
          <p:nvPr/>
        </p:nvGrpSpPr>
        <p:grpSpPr>
          <a:xfrm>
            <a:off x="850085" y="5686944"/>
            <a:ext cx="10491830" cy="862024"/>
            <a:chOff x="850085" y="5686944"/>
            <a:chExt cx="10491830" cy="862024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D357D961-D1BA-42FB-B958-ED90D1678E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085" y="5686944"/>
              <a:ext cx="10491830" cy="862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5255" y="5712111"/>
              <a:ext cx="1806348" cy="808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0730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91764"/>
            <a:ext cx="12192000" cy="146623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1" name="Título 1"/>
          <p:cNvSpPr>
            <a:spLocks noGrp="1"/>
          </p:cNvSpPr>
          <p:nvPr>
            <p:ph type="ctrTitle"/>
          </p:nvPr>
        </p:nvSpPr>
        <p:spPr>
          <a:xfrm>
            <a:off x="1499099" y="339969"/>
            <a:ext cx="9144000" cy="1056061"/>
          </a:xfrm>
        </p:spPr>
        <p:txBody>
          <a:bodyPr>
            <a:normAutofit/>
          </a:bodyPr>
          <a:lstStyle/>
          <a:p>
            <a:r>
              <a:rPr lang="pt-PT" b="1" dirty="0">
                <a:solidFill>
                  <a:srgbClr val="006600"/>
                </a:solidFill>
              </a:rPr>
              <a:t>Etapas e prazos</a:t>
            </a:r>
          </a:p>
        </p:txBody>
      </p:sp>
      <p:sp>
        <p:nvSpPr>
          <p:cNvPr id="32" name="AutoShape 2" descr="Imagem intercalada 1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436835" y="1396030"/>
            <a:ext cx="10925482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271463" indent="-271463" algn="just">
              <a:buAutoNum type="alphaLcParenR"/>
            </a:pPr>
            <a:r>
              <a:rPr lang="pt-PT" sz="2800" dirty="0">
                <a:solidFill>
                  <a:srgbClr val="990000"/>
                </a:solidFill>
              </a:rPr>
              <a:t>Definição da coordenação e divulgação pública dos procedimentos e prazos para a apresentação de propostas; </a:t>
            </a:r>
            <a:r>
              <a:rPr lang="pt-PT" sz="2800" dirty="0">
                <a:solidFill>
                  <a:srgbClr val="FFC000"/>
                </a:solidFill>
                <a:sym typeface="Wingdings" panose="05000000000000000000" pitchFamily="2" charset="2"/>
              </a:rPr>
              <a:t></a:t>
            </a:r>
            <a:r>
              <a:rPr lang="pt-PT" sz="2800" dirty="0">
                <a:solidFill>
                  <a:srgbClr val="FFC000"/>
                </a:solidFill>
              </a:rPr>
              <a:t> </a:t>
            </a:r>
          </a:p>
          <a:p>
            <a:pPr marL="185738" indent="-185738" algn="just" defTabSz="985838">
              <a:buAutoNum type="alphaLcParenR"/>
            </a:pPr>
            <a:r>
              <a:rPr lang="pt-PT" sz="2800" dirty="0">
                <a:solidFill>
                  <a:srgbClr val="990000"/>
                </a:solidFill>
              </a:rPr>
              <a:t>Desenvolvimento e apresentação de propostas — </a:t>
            </a:r>
            <a:r>
              <a:rPr lang="pt-PT" sz="2800" b="1" dirty="0">
                <a:solidFill>
                  <a:schemeClr val="bg1"/>
                </a:solidFill>
              </a:rPr>
              <a:t>até 29 de fevereiro;</a:t>
            </a:r>
          </a:p>
          <a:p>
            <a:pPr algn="just" defTabSz="985838"/>
            <a:r>
              <a:rPr lang="pt-PT" sz="2800" dirty="0">
                <a:solidFill>
                  <a:srgbClr val="990000"/>
                </a:solidFill>
              </a:rPr>
              <a:t>c) Divulgação e debate das propostas — </a:t>
            </a:r>
            <a:r>
              <a:rPr lang="pt-PT" sz="2800" b="1" dirty="0">
                <a:solidFill>
                  <a:schemeClr val="bg1"/>
                </a:solidFill>
              </a:rPr>
              <a:t>10 a 23 de março;</a:t>
            </a:r>
          </a:p>
          <a:p>
            <a:pPr algn="just" defTabSz="985838"/>
            <a:r>
              <a:rPr lang="pt-PT" sz="2800" dirty="0">
                <a:solidFill>
                  <a:srgbClr val="990000"/>
                </a:solidFill>
              </a:rPr>
              <a:t>d)Votação das propostas —</a:t>
            </a:r>
            <a:r>
              <a:rPr lang="pt-PT" sz="2800" b="1" dirty="0">
                <a:solidFill>
                  <a:schemeClr val="bg1"/>
                </a:solidFill>
              </a:rPr>
              <a:t>24 de março;</a:t>
            </a:r>
          </a:p>
          <a:p>
            <a:pPr algn="just" defTabSz="985838"/>
            <a:r>
              <a:rPr lang="pt-PT" sz="2800" dirty="0">
                <a:solidFill>
                  <a:srgbClr val="990000"/>
                </a:solidFill>
              </a:rPr>
              <a:t>e) Apresentação dos resultados — </a:t>
            </a:r>
            <a:r>
              <a:rPr lang="pt-PT" sz="2800" b="1" dirty="0">
                <a:solidFill>
                  <a:schemeClr val="bg1"/>
                </a:solidFill>
              </a:rPr>
              <a:t>entre 25 e 28 de março;</a:t>
            </a:r>
          </a:p>
          <a:p>
            <a:pPr algn="just" defTabSz="985838"/>
            <a:r>
              <a:rPr lang="pt-PT" sz="2800" dirty="0">
                <a:solidFill>
                  <a:srgbClr val="990000"/>
                </a:solidFill>
              </a:rPr>
              <a:t>f) Planeamento da execução — </a:t>
            </a:r>
            <a:r>
              <a:rPr lang="pt-PT" sz="2800" b="1" dirty="0">
                <a:solidFill>
                  <a:schemeClr val="bg1"/>
                </a:solidFill>
              </a:rPr>
              <a:t>até 30 de maio;</a:t>
            </a:r>
          </a:p>
          <a:p>
            <a:pPr algn="just" defTabSz="985838"/>
            <a:r>
              <a:rPr lang="pt-PT" sz="2800" dirty="0">
                <a:solidFill>
                  <a:srgbClr val="990000"/>
                </a:solidFill>
              </a:rPr>
              <a:t>g) Execução da medida —</a:t>
            </a:r>
            <a:r>
              <a:rPr lang="pt-PT" sz="2800" dirty="0">
                <a:solidFill>
                  <a:srgbClr val="CCFFCC"/>
                </a:solidFill>
              </a:rPr>
              <a:t> </a:t>
            </a:r>
            <a:r>
              <a:rPr lang="pt-PT" sz="2800" b="1" dirty="0">
                <a:solidFill>
                  <a:schemeClr val="bg1"/>
                </a:solidFill>
              </a:rPr>
              <a:t>até 31 de dezembro</a:t>
            </a:r>
            <a:r>
              <a:rPr lang="pt-PT" sz="2800" b="1" dirty="0">
                <a:solidFill>
                  <a:srgbClr val="FFC000"/>
                </a:solidFill>
              </a:rPr>
              <a:t>.</a:t>
            </a: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A0CE84DD-6EE9-4E6F-A0C3-541B10B37D09}"/>
              </a:ext>
            </a:extLst>
          </p:cNvPr>
          <p:cNvGrpSpPr/>
          <p:nvPr/>
        </p:nvGrpSpPr>
        <p:grpSpPr>
          <a:xfrm>
            <a:off x="850085" y="5686944"/>
            <a:ext cx="10491830" cy="862024"/>
            <a:chOff x="850085" y="5686944"/>
            <a:chExt cx="10491830" cy="862024"/>
          </a:xfrm>
        </p:grpSpPr>
        <p:pic>
          <p:nvPicPr>
            <p:cNvPr id="23" name="Picture 2">
              <a:extLst>
                <a:ext uri="{FF2B5EF4-FFF2-40B4-BE49-F238E27FC236}">
                  <a16:creationId xmlns:a16="http://schemas.microsoft.com/office/drawing/2014/main" id="{682A9D85-E028-4EFF-B7FE-AB47BA0FA0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085" y="5686944"/>
              <a:ext cx="10491830" cy="862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3">
              <a:extLst>
                <a:ext uri="{FF2B5EF4-FFF2-40B4-BE49-F238E27FC236}">
                  <a16:creationId xmlns:a16="http://schemas.microsoft.com/office/drawing/2014/main" id="{C549403D-0539-4DB1-B698-A8818A506A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5255" y="5712111"/>
              <a:ext cx="1806348" cy="808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7402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91764"/>
            <a:ext cx="12192000" cy="146623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9" name="Título 1"/>
          <p:cNvSpPr>
            <a:spLocks noGrp="1"/>
          </p:cNvSpPr>
          <p:nvPr>
            <p:ph type="ctrTitle"/>
          </p:nvPr>
        </p:nvSpPr>
        <p:spPr>
          <a:xfrm>
            <a:off x="1198564" y="995754"/>
            <a:ext cx="9144000" cy="1056061"/>
          </a:xfrm>
        </p:spPr>
        <p:txBody>
          <a:bodyPr>
            <a:noAutofit/>
          </a:bodyPr>
          <a:lstStyle/>
          <a:p>
            <a:r>
              <a:rPr lang="pt-PT" b="1" dirty="0">
                <a:solidFill>
                  <a:srgbClr val="006600"/>
                </a:solidFill>
              </a:rPr>
              <a:t>Desenvolvimento das propostas</a:t>
            </a:r>
          </a:p>
        </p:txBody>
      </p:sp>
      <p:sp>
        <p:nvSpPr>
          <p:cNvPr id="30" name="AutoShape 2" descr="Imagem intercalada 1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997877" y="2263925"/>
            <a:ext cx="9564461" cy="3412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just"/>
            <a:r>
              <a:rPr lang="pt-PT" sz="2800" dirty="0">
                <a:solidFill>
                  <a:schemeClr val="accent2">
                    <a:lumMod val="50000"/>
                  </a:schemeClr>
                </a:solidFill>
              </a:rPr>
              <a:t>1- elaboradas pelos estudantes;</a:t>
            </a:r>
          </a:p>
          <a:p>
            <a:pPr algn="just"/>
            <a:r>
              <a:rPr lang="pt-PT" sz="2800" dirty="0">
                <a:solidFill>
                  <a:schemeClr val="accent2">
                    <a:lumMod val="50000"/>
                  </a:schemeClr>
                </a:solidFill>
              </a:rPr>
              <a:t>2- identificam claramente uma </a:t>
            </a:r>
            <a:r>
              <a:rPr lang="pt-PT" sz="2800" u="sng" dirty="0">
                <a:solidFill>
                  <a:schemeClr val="accent2">
                    <a:lumMod val="50000"/>
                  </a:schemeClr>
                </a:solidFill>
              </a:rPr>
              <a:t>melhoria pretendida na escola</a:t>
            </a:r>
            <a:r>
              <a:rPr lang="pt-PT" sz="2800" dirty="0">
                <a:solidFill>
                  <a:schemeClr val="accent2">
                    <a:lumMod val="50000"/>
                  </a:schemeClr>
                </a:solidFill>
              </a:rPr>
              <a:t>, através da aquisição de bens e/ou serviços que sejam necessários ou convenientes para a beneficiação do espaço escolar e/ou da forma da sua utilização ou destinados a melhorar os processos de ensino aprendizagem e do qual possa beneficiar ou vir a beneficiar </a:t>
            </a:r>
            <a:r>
              <a:rPr lang="pt-PT" sz="2800" b="1" dirty="0">
                <a:solidFill>
                  <a:schemeClr val="bg1"/>
                </a:solidFill>
              </a:rPr>
              <a:t>toda a comunidade escolar</a:t>
            </a:r>
            <a:r>
              <a:rPr lang="pt-PT" sz="2800" b="1" dirty="0">
                <a:solidFill>
                  <a:srgbClr val="FFC000"/>
                </a:solidFill>
              </a:rPr>
              <a:t>.</a:t>
            </a: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E3E56BC0-62F5-427A-994E-3EC2FC3C69D3}"/>
              </a:ext>
            </a:extLst>
          </p:cNvPr>
          <p:cNvGrpSpPr/>
          <p:nvPr/>
        </p:nvGrpSpPr>
        <p:grpSpPr>
          <a:xfrm>
            <a:off x="850085" y="5686944"/>
            <a:ext cx="10491830" cy="862024"/>
            <a:chOff x="850085" y="5686944"/>
            <a:chExt cx="10491830" cy="862024"/>
          </a:xfrm>
        </p:grpSpPr>
        <p:pic>
          <p:nvPicPr>
            <p:cNvPr id="23" name="Picture 2">
              <a:extLst>
                <a:ext uri="{FF2B5EF4-FFF2-40B4-BE49-F238E27FC236}">
                  <a16:creationId xmlns:a16="http://schemas.microsoft.com/office/drawing/2014/main" id="{33564B86-63EE-49F0-BF01-F88201D6D4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085" y="5686944"/>
              <a:ext cx="10491830" cy="862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3">
              <a:extLst>
                <a:ext uri="{FF2B5EF4-FFF2-40B4-BE49-F238E27FC236}">
                  <a16:creationId xmlns:a16="http://schemas.microsoft.com/office/drawing/2014/main" id="{070E837B-08AF-4D6F-A1D0-3464E5192A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5255" y="5712111"/>
              <a:ext cx="1806348" cy="808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55651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91764"/>
            <a:ext cx="12192000" cy="146623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1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56061"/>
          </a:xfrm>
        </p:spPr>
        <p:txBody>
          <a:bodyPr>
            <a:normAutofit/>
          </a:bodyPr>
          <a:lstStyle/>
          <a:p>
            <a:r>
              <a:rPr lang="pt-PT" b="1" dirty="0">
                <a:solidFill>
                  <a:srgbClr val="006600"/>
                </a:solidFill>
              </a:rPr>
              <a:t>Processo</a:t>
            </a:r>
          </a:p>
        </p:txBody>
      </p:sp>
      <p:sp>
        <p:nvSpPr>
          <p:cNvPr id="32" name="AutoShape 2" descr="Imagem intercalada 1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761916" y="2579689"/>
            <a:ext cx="10520600" cy="1516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algn="just"/>
            <a:r>
              <a:rPr lang="pt-PT" dirty="0">
                <a:solidFill>
                  <a:schemeClr val="accent2">
                    <a:lumMod val="50000"/>
                  </a:schemeClr>
                </a:solidFill>
              </a:rPr>
              <a:t>1 – </a:t>
            </a:r>
            <a:r>
              <a:rPr lang="pt-PT" sz="2800" dirty="0">
                <a:solidFill>
                  <a:schemeClr val="accent2">
                    <a:lumMod val="50000"/>
                  </a:schemeClr>
                </a:solidFill>
              </a:rPr>
              <a:t>As propostas são entregues </a:t>
            </a:r>
            <a:r>
              <a:rPr lang="pt-PT" sz="2800" b="1" dirty="0">
                <a:solidFill>
                  <a:schemeClr val="bg1"/>
                </a:solidFill>
              </a:rPr>
              <a:t>até ao final do mês de </a:t>
            </a:r>
            <a:r>
              <a:rPr lang="pt-PT" sz="2800" b="1" dirty="0" err="1">
                <a:solidFill>
                  <a:schemeClr val="bg1"/>
                </a:solidFill>
              </a:rPr>
              <a:t>fevereiro</a:t>
            </a:r>
            <a:r>
              <a:rPr lang="pt-PT" sz="2800" b="1" dirty="0">
                <a:solidFill>
                  <a:schemeClr val="bg1"/>
                </a:solidFill>
              </a:rPr>
              <a:t> </a:t>
            </a:r>
            <a:r>
              <a:rPr lang="pt-PT" sz="2800" dirty="0">
                <a:solidFill>
                  <a:schemeClr val="accent2">
                    <a:lumMod val="50000"/>
                  </a:schemeClr>
                </a:solidFill>
              </a:rPr>
              <a:t>presencialmente na secretaria do estabelecimento de ensino, ou através de meios </a:t>
            </a:r>
            <a:r>
              <a:rPr lang="pt-PT" sz="2800" dirty="0" err="1">
                <a:solidFill>
                  <a:schemeClr val="accent2">
                    <a:lumMod val="50000"/>
                  </a:schemeClr>
                </a:solidFill>
              </a:rPr>
              <a:t>eletrónicos</a:t>
            </a:r>
            <a:r>
              <a:rPr lang="pt-PT" sz="2800" dirty="0">
                <a:solidFill>
                  <a:schemeClr val="accent2">
                    <a:lumMod val="50000"/>
                  </a:schemeClr>
                </a:solidFill>
              </a:rPr>
              <a:t> na </a:t>
            </a:r>
            <a:r>
              <a:rPr lang="pt-PT" sz="2800" dirty="0">
                <a:solidFill>
                  <a:schemeClr val="bg1"/>
                </a:solidFill>
              </a:rPr>
              <a:t>página do OPE, separador “ Inscrição de Propostas”. </a:t>
            </a: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CC65F53E-0CC1-437B-8708-E517B59BA66E}"/>
              </a:ext>
            </a:extLst>
          </p:cNvPr>
          <p:cNvGrpSpPr/>
          <p:nvPr/>
        </p:nvGrpSpPr>
        <p:grpSpPr>
          <a:xfrm>
            <a:off x="850085" y="5686944"/>
            <a:ext cx="10491830" cy="862024"/>
            <a:chOff x="850085" y="5686944"/>
            <a:chExt cx="10491830" cy="862024"/>
          </a:xfrm>
        </p:grpSpPr>
        <p:pic>
          <p:nvPicPr>
            <p:cNvPr id="23" name="Picture 2">
              <a:extLst>
                <a:ext uri="{FF2B5EF4-FFF2-40B4-BE49-F238E27FC236}">
                  <a16:creationId xmlns:a16="http://schemas.microsoft.com/office/drawing/2014/main" id="{3320A0BC-470F-427A-94EE-A55D487DFE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085" y="5686944"/>
              <a:ext cx="10491830" cy="862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3">
              <a:extLst>
                <a:ext uri="{FF2B5EF4-FFF2-40B4-BE49-F238E27FC236}">
                  <a16:creationId xmlns:a16="http://schemas.microsoft.com/office/drawing/2014/main" id="{BB78472F-E5F8-4A0B-88A9-7415F402D5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5255" y="5712111"/>
              <a:ext cx="1806348" cy="808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6156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91764"/>
            <a:ext cx="12192000" cy="146623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9" name="Título 1"/>
          <p:cNvSpPr>
            <a:spLocks noGrp="1"/>
          </p:cNvSpPr>
          <p:nvPr>
            <p:ph type="ctrTitle"/>
          </p:nvPr>
        </p:nvSpPr>
        <p:spPr>
          <a:xfrm>
            <a:off x="1573801" y="462401"/>
            <a:ext cx="9144000" cy="1056061"/>
          </a:xfrm>
        </p:spPr>
        <p:txBody>
          <a:bodyPr>
            <a:normAutofit/>
          </a:bodyPr>
          <a:lstStyle/>
          <a:p>
            <a:r>
              <a:rPr lang="pt-PT" b="1" dirty="0">
                <a:solidFill>
                  <a:srgbClr val="006600"/>
                </a:solidFill>
              </a:rPr>
              <a:t>Processo</a:t>
            </a:r>
          </a:p>
        </p:txBody>
      </p:sp>
      <p:sp>
        <p:nvSpPr>
          <p:cNvPr id="30" name="AutoShape 2" descr="Imagem intercalada 1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959284" y="1670495"/>
            <a:ext cx="10323232" cy="3896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algn="just"/>
            <a:r>
              <a:rPr lang="pt-PT" dirty="0">
                <a:solidFill>
                  <a:srgbClr val="990000"/>
                </a:solidFill>
              </a:rPr>
              <a:t>2 </a:t>
            </a:r>
            <a:r>
              <a:rPr lang="pt-PT" sz="2800" dirty="0">
                <a:solidFill>
                  <a:srgbClr val="990000"/>
                </a:solidFill>
              </a:rPr>
              <a:t>– Cada proposta de orçamento participativo deve:</a:t>
            </a:r>
          </a:p>
          <a:p>
            <a:pPr algn="just"/>
            <a:br>
              <a:rPr lang="pt-PT" sz="2800" dirty="0">
                <a:solidFill>
                  <a:srgbClr val="CCFFCC"/>
                </a:solidFill>
              </a:rPr>
            </a:br>
            <a:r>
              <a:rPr lang="pt-PT" sz="2800" dirty="0">
                <a:solidFill>
                  <a:srgbClr val="990000"/>
                </a:solidFill>
              </a:rPr>
              <a:t>a) Ser subscrita, individualmente, por um estudante proponente, ou em grupo, por </a:t>
            </a:r>
            <a:r>
              <a:rPr lang="pt-PT" sz="2800" dirty="0">
                <a:solidFill>
                  <a:schemeClr val="bg1"/>
                </a:solidFill>
              </a:rPr>
              <a:t>um máximo de 5 estudantes proponentes;</a:t>
            </a:r>
          </a:p>
          <a:p>
            <a:pPr algn="just"/>
            <a:br>
              <a:rPr lang="pt-PT" sz="2800" dirty="0"/>
            </a:br>
            <a:r>
              <a:rPr lang="pt-PT" sz="2800" dirty="0">
                <a:solidFill>
                  <a:srgbClr val="990000"/>
                </a:solidFill>
              </a:rPr>
              <a:t>b) Ser apoiada por, pelo menos:</a:t>
            </a:r>
          </a:p>
          <a:p>
            <a:pPr algn="l"/>
            <a:r>
              <a:rPr lang="pt-PT" sz="2800" b="1" dirty="0">
                <a:solidFill>
                  <a:schemeClr val="bg1"/>
                </a:solidFill>
              </a:rPr>
              <a:t>47 alunos </a:t>
            </a:r>
            <a:r>
              <a:rPr lang="pt-PT" sz="2800" dirty="0">
                <a:solidFill>
                  <a:srgbClr val="990000"/>
                </a:solidFill>
              </a:rPr>
              <a:t>do </a:t>
            </a:r>
            <a:r>
              <a:rPr lang="pt-PT" sz="2800" u="sng" dirty="0">
                <a:solidFill>
                  <a:srgbClr val="990000"/>
                </a:solidFill>
              </a:rPr>
              <a:t>3.º ciclo do ensino básico</a:t>
            </a:r>
            <a:r>
              <a:rPr lang="pt-PT" sz="2800" dirty="0">
                <a:solidFill>
                  <a:srgbClr val="990000"/>
                </a:solidFill>
              </a:rPr>
              <a:t> e/ou do </a:t>
            </a:r>
            <a:r>
              <a:rPr lang="pt-PT" sz="2800" u="sng" dirty="0">
                <a:solidFill>
                  <a:srgbClr val="990000"/>
                </a:solidFill>
              </a:rPr>
              <a:t>ensino secundário</a:t>
            </a:r>
            <a:r>
              <a:rPr lang="pt-PT" sz="2800" dirty="0">
                <a:solidFill>
                  <a:srgbClr val="990000"/>
                </a:solidFill>
              </a:rPr>
              <a:t>, claramente identificados pelo : Nome, Número de estudante e Assinatura. </a:t>
            </a:r>
            <a:br>
              <a:rPr lang="pt-PT" sz="2800" dirty="0">
                <a:solidFill>
                  <a:srgbClr val="990000"/>
                </a:solidFill>
              </a:rPr>
            </a:br>
            <a:endParaRPr lang="pt-PT" sz="2800" dirty="0">
              <a:solidFill>
                <a:srgbClr val="990000"/>
              </a:solidFill>
            </a:endParaRP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A4D2990F-849B-4A08-9318-A590988481D4}"/>
              </a:ext>
            </a:extLst>
          </p:cNvPr>
          <p:cNvGrpSpPr/>
          <p:nvPr/>
        </p:nvGrpSpPr>
        <p:grpSpPr>
          <a:xfrm>
            <a:off x="850085" y="5686944"/>
            <a:ext cx="10491830" cy="862024"/>
            <a:chOff x="850085" y="5686944"/>
            <a:chExt cx="10491830" cy="862024"/>
          </a:xfrm>
        </p:grpSpPr>
        <p:pic>
          <p:nvPicPr>
            <p:cNvPr id="23" name="Picture 2">
              <a:extLst>
                <a:ext uri="{FF2B5EF4-FFF2-40B4-BE49-F238E27FC236}">
                  <a16:creationId xmlns:a16="http://schemas.microsoft.com/office/drawing/2014/main" id="{EBC7506C-9FD8-4D04-8653-C2525D5FEF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085" y="5686944"/>
              <a:ext cx="10491830" cy="862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3">
              <a:extLst>
                <a:ext uri="{FF2B5EF4-FFF2-40B4-BE49-F238E27FC236}">
                  <a16:creationId xmlns:a16="http://schemas.microsoft.com/office/drawing/2014/main" id="{BA96D18B-9C0B-438A-A9EB-60EE3B061F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5255" y="5712111"/>
              <a:ext cx="1806348" cy="808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5559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91764"/>
            <a:ext cx="12192000" cy="146623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1" name="Título 1"/>
          <p:cNvSpPr>
            <a:spLocks noGrp="1"/>
          </p:cNvSpPr>
          <p:nvPr>
            <p:ph type="ctrTitle"/>
          </p:nvPr>
        </p:nvSpPr>
        <p:spPr>
          <a:xfrm>
            <a:off x="1526445" y="354762"/>
            <a:ext cx="9144000" cy="1056061"/>
          </a:xfrm>
        </p:spPr>
        <p:txBody>
          <a:bodyPr>
            <a:normAutofit/>
          </a:bodyPr>
          <a:lstStyle/>
          <a:p>
            <a:r>
              <a:rPr lang="pt-PT" b="1" dirty="0">
                <a:solidFill>
                  <a:srgbClr val="006600"/>
                </a:solidFill>
              </a:rPr>
              <a:t>Processo</a:t>
            </a:r>
          </a:p>
        </p:txBody>
      </p:sp>
      <p:sp>
        <p:nvSpPr>
          <p:cNvPr id="32" name="AutoShape 2" descr="Imagem intercalada 1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661053" y="1545974"/>
            <a:ext cx="10857438" cy="3896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algn="just"/>
            <a:r>
              <a:rPr lang="pt-PT" dirty="0">
                <a:solidFill>
                  <a:srgbClr val="990000"/>
                </a:solidFill>
              </a:rPr>
              <a:t>3 </a:t>
            </a:r>
            <a:r>
              <a:rPr lang="pt-PT" sz="2800" dirty="0">
                <a:solidFill>
                  <a:srgbClr val="990000"/>
                </a:solidFill>
              </a:rPr>
              <a:t>– As propostas são contidas num texto até </a:t>
            </a:r>
            <a:r>
              <a:rPr lang="pt-PT" sz="2800" u="sng" dirty="0">
                <a:solidFill>
                  <a:srgbClr val="990000"/>
                </a:solidFill>
              </a:rPr>
              <a:t>1000 palavras</a:t>
            </a:r>
            <a:r>
              <a:rPr lang="pt-PT" sz="2800" dirty="0">
                <a:solidFill>
                  <a:srgbClr val="990000"/>
                </a:solidFill>
              </a:rPr>
              <a:t>, com ou sem imagem ilustrativa, e devem referir expressamente a sua compatibilidade com outras medidas em curso na escola e a sua exequibilidade com a dotação local atribuída ao orçamento participativo. (ver minuta)</a:t>
            </a:r>
          </a:p>
          <a:p>
            <a:pPr algn="just"/>
            <a:br>
              <a:rPr lang="pt-PT" sz="2800" dirty="0"/>
            </a:br>
            <a:r>
              <a:rPr lang="pt-PT" sz="2800" dirty="0">
                <a:solidFill>
                  <a:srgbClr val="990000"/>
                </a:solidFill>
              </a:rPr>
              <a:t>4 – </a:t>
            </a:r>
            <a:r>
              <a:rPr lang="pt-PT" sz="2800" b="1" dirty="0">
                <a:solidFill>
                  <a:schemeClr val="bg1"/>
                </a:solidFill>
              </a:rPr>
              <a:t>Na primeira semana de março </a:t>
            </a:r>
            <a:r>
              <a:rPr lang="pt-PT" sz="2800" dirty="0">
                <a:solidFill>
                  <a:srgbClr val="990000"/>
                </a:solidFill>
              </a:rPr>
              <a:t>deve realizar-se uma </a:t>
            </a:r>
            <a:r>
              <a:rPr lang="pt-PT" sz="2800" u="sng" dirty="0">
                <a:solidFill>
                  <a:srgbClr val="990000"/>
                </a:solidFill>
              </a:rPr>
              <a:t>reunião entre a coordenação local da medida e os proponentes das várias propostas</a:t>
            </a:r>
            <a:r>
              <a:rPr lang="pt-PT" sz="2800" dirty="0">
                <a:solidFill>
                  <a:srgbClr val="990000"/>
                </a:solidFill>
              </a:rPr>
              <a:t>, no sentido de clarificar e ajustar as propostas aos recursos providenciados por esta medida, sendo possível, nesta fase, o aperfeiçoamento, a fusão ou a desistência de propostas.</a:t>
            </a: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BDC741EF-B878-4809-AA3F-0621A0F1CE1D}"/>
              </a:ext>
            </a:extLst>
          </p:cNvPr>
          <p:cNvGrpSpPr/>
          <p:nvPr/>
        </p:nvGrpSpPr>
        <p:grpSpPr>
          <a:xfrm>
            <a:off x="850085" y="5686944"/>
            <a:ext cx="10491830" cy="862024"/>
            <a:chOff x="850085" y="5686944"/>
            <a:chExt cx="10491830" cy="862024"/>
          </a:xfrm>
        </p:grpSpPr>
        <p:pic>
          <p:nvPicPr>
            <p:cNvPr id="23" name="Picture 2">
              <a:extLst>
                <a:ext uri="{FF2B5EF4-FFF2-40B4-BE49-F238E27FC236}">
                  <a16:creationId xmlns:a16="http://schemas.microsoft.com/office/drawing/2014/main" id="{4B2AA354-61E7-444A-8402-1ECD577C80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085" y="5686944"/>
              <a:ext cx="10491830" cy="862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3">
              <a:extLst>
                <a:ext uri="{FF2B5EF4-FFF2-40B4-BE49-F238E27FC236}">
                  <a16:creationId xmlns:a16="http://schemas.microsoft.com/office/drawing/2014/main" id="{3D9669BE-54E0-444E-9460-FA7ADAB9AD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5255" y="5712111"/>
              <a:ext cx="1806348" cy="808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3768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91764"/>
            <a:ext cx="12192000" cy="146623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9" name="Título 1"/>
          <p:cNvSpPr>
            <a:spLocks noGrp="1"/>
          </p:cNvSpPr>
          <p:nvPr>
            <p:ph type="ctrTitle"/>
          </p:nvPr>
        </p:nvSpPr>
        <p:spPr>
          <a:xfrm>
            <a:off x="955083" y="90282"/>
            <a:ext cx="9915525" cy="1056061"/>
          </a:xfrm>
        </p:spPr>
        <p:txBody>
          <a:bodyPr>
            <a:noAutofit/>
          </a:bodyPr>
          <a:lstStyle/>
          <a:p>
            <a:r>
              <a:rPr lang="pt-PT" sz="4400" b="1" dirty="0">
                <a:solidFill>
                  <a:srgbClr val="006600"/>
                </a:solidFill>
              </a:rPr>
              <a:t>Divulgação e debate das propostas</a:t>
            </a:r>
          </a:p>
        </p:txBody>
      </p:sp>
      <p:sp>
        <p:nvSpPr>
          <p:cNvPr id="30" name="AutoShape 2" descr="Imagem intercalada 1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269129" y="1166678"/>
            <a:ext cx="11653742" cy="3896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PT" sz="2800" dirty="0">
                <a:solidFill>
                  <a:srgbClr val="990000"/>
                </a:solidFill>
              </a:rPr>
              <a:t>a) Podem ser excluídas, antes do período de divulgação e debate, propostas que não cumpram o estipulado, que sejam contrárias ao projeto educativo ou que não sejam, manifestamente, exequíveis.</a:t>
            </a:r>
            <a:br>
              <a:rPr lang="pt-PT" sz="2800" dirty="0">
                <a:solidFill>
                  <a:srgbClr val="990000"/>
                </a:solidFill>
              </a:rPr>
            </a:br>
            <a:endParaRPr lang="pt-PT" sz="2800" dirty="0">
              <a:solidFill>
                <a:srgbClr val="990000"/>
              </a:solidFill>
            </a:endParaRPr>
          </a:p>
          <a:p>
            <a:pPr algn="just"/>
            <a:r>
              <a:rPr lang="pt-PT" sz="2800" dirty="0">
                <a:solidFill>
                  <a:srgbClr val="990000"/>
                </a:solidFill>
              </a:rPr>
              <a:t>b) Até 10 dias úteis antes da votação haverá a divulgação, em locais visíveis da escola e por meios eletrónicos, das várias propostas aprovadas.</a:t>
            </a:r>
          </a:p>
          <a:p>
            <a:pPr algn="just"/>
            <a:br>
              <a:rPr lang="pt-PT" sz="2800" dirty="0">
                <a:solidFill>
                  <a:srgbClr val="990000"/>
                </a:solidFill>
              </a:rPr>
            </a:br>
            <a:r>
              <a:rPr lang="pt-PT" sz="2800" dirty="0">
                <a:solidFill>
                  <a:srgbClr val="990000"/>
                </a:solidFill>
              </a:rPr>
              <a:t>c) Nesse período, os proponentes devem desenvolver </a:t>
            </a:r>
            <a:r>
              <a:rPr lang="pt-PT" sz="2800" dirty="0" err="1">
                <a:solidFill>
                  <a:srgbClr val="990000"/>
                </a:solidFill>
              </a:rPr>
              <a:t>atividades</a:t>
            </a:r>
            <a:r>
              <a:rPr lang="pt-PT" sz="2800" dirty="0">
                <a:solidFill>
                  <a:srgbClr val="990000"/>
                </a:solidFill>
              </a:rPr>
              <a:t> de divulgação e debate acerca das suas propostas, no espaço escolar, </a:t>
            </a:r>
            <a:r>
              <a:rPr lang="pt-PT" sz="2800" dirty="0">
                <a:solidFill>
                  <a:schemeClr val="bg1"/>
                </a:solidFill>
              </a:rPr>
              <a:t>desde que não perturbem o normal funcionamento da escola.</a:t>
            </a:r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9896D6AD-7FF1-45CF-BBBF-6285B4EE033B}"/>
              </a:ext>
            </a:extLst>
          </p:cNvPr>
          <p:cNvGrpSpPr/>
          <p:nvPr/>
        </p:nvGrpSpPr>
        <p:grpSpPr>
          <a:xfrm>
            <a:off x="850085" y="5686944"/>
            <a:ext cx="10491830" cy="862024"/>
            <a:chOff x="850085" y="5686944"/>
            <a:chExt cx="10491830" cy="862024"/>
          </a:xfrm>
        </p:grpSpPr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B313A6A7-BD4F-4FAE-862A-CE8C3AA4ED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085" y="5686944"/>
              <a:ext cx="10491830" cy="862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3">
              <a:extLst>
                <a:ext uri="{FF2B5EF4-FFF2-40B4-BE49-F238E27FC236}">
                  <a16:creationId xmlns:a16="http://schemas.microsoft.com/office/drawing/2014/main" id="{5136D281-241C-4927-8026-AEE43D6A8E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5255" y="5712111"/>
              <a:ext cx="1806348" cy="808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6687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91764"/>
            <a:ext cx="12192000" cy="146623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1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56061"/>
          </a:xfrm>
        </p:spPr>
        <p:txBody>
          <a:bodyPr>
            <a:normAutofit/>
          </a:bodyPr>
          <a:lstStyle/>
          <a:p>
            <a:r>
              <a:rPr lang="pt-PT" sz="4800" b="1" dirty="0">
                <a:solidFill>
                  <a:srgbClr val="006600"/>
                </a:solidFill>
              </a:rPr>
              <a:t>Financiamento</a:t>
            </a:r>
          </a:p>
        </p:txBody>
      </p:sp>
      <p:sp>
        <p:nvSpPr>
          <p:cNvPr id="32" name="AutoShape 2" descr="Imagem intercalada 1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1411941" y="2342909"/>
            <a:ext cx="9426388" cy="231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PT" sz="2800" dirty="0">
                <a:solidFill>
                  <a:srgbClr val="990000"/>
                </a:solidFill>
              </a:rPr>
              <a:t> é igual a € 1 por cada aluno do 3.º ciclo do ensino básico e/ou do ensino secundário</a:t>
            </a:r>
          </a:p>
          <a:p>
            <a:pPr algn="just"/>
            <a:endParaRPr lang="pt-PT" sz="2800" dirty="0">
              <a:solidFill>
                <a:srgbClr val="CCFFCC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PT" sz="2800" dirty="0">
                <a:solidFill>
                  <a:srgbClr val="990000"/>
                </a:solidFill>
              </a:rPr>
              <a:t>o montante atribuído ao nosso Agrupamento é de </a:t>
            </a:r>
            <a:r>
              <a:rPr lang="pt-PT" sz="2800" b="1" dirty="0">
                <a:solidFill>
                  <a:schemeClr val="bg1"/>
                </a:solidFill>
              </a:rPr>
              <a:t>926 €.</a:t>
            </a:r>
          </a:p>
          <a:p>
            <a:pPr algn="just"/>
            <a:endParaRPr lang="pt-PT" sz="2800" dirty="0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681ADEF6-55C3-4C0C-A4EA-E96EF6254953}"/>
              </a:ext>
            </a:extLst>
          </p:cNvPr>
          <p:cNvGrpSpPr/>
          <p:nvPr/>
        </p:nvGrpSpPr>
        <p:grpSpPr>
          <a:xfrm>
            <a:off x="850085" y="5686944"/>
            <a:ext cx="10491830" cy="862024"/>
            <a:chOff x="850085" y="5686944"/>
            <a:chExt cx="10491830" cy="862024"/>
          </a:xfrm>
        </p:grpSpPr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A96ACB02-80E2-45E4-8158-8F68FD112C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085" y="5686944"/>
              <a:ext cx="10491830" cy="862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3">
              <a:extLst>
                <a:ext uri="{FF2B5EF4-FFF2-40B4-BE49-F238E27FC236}">
                  <a16:creationId xmlns:a16="http://schemas.microsoft.com/office/drawing/2014/main" id="{986F481F-8AD3-49F7-9F1C-E2E22263F8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5255" y="5712111"/>
              <a:ext cx="1806348" cy="808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8219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607</Words>
  <Application>Microsoft Office PowerPoint</Application>
  <PresentationFormat>Ecrã Panorâmico</PresentationFormat>
  <Paragraphs>41</Paragraphs>
  <Slides>11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Destinatários </vt:lpstr>
      <vt:lpstr>Etapas e prazos</vt:lpstr>
      <vt:lpstr>Desenvolvimento das propostas</vt:lpstr>
      <vt:lpstr>Processo</vt:lpstr>
      <vt:lpstr>Processo</vt:lpstr>
      <vt:lpstr>Processo</vt:lpstr>
      <vt:lpstr>Divulgação e debate das propostas</vt:lpstr>
      <vt:lpstr>Financiamento</vt:lpstr>
      <vt:lpstr>Financiamentos suplementares</vt:lpstr>
      <vt:lpstr>Apoio/Contactos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angela costa</dc:creator>
  <cp:lastModifiedBy>joao</cp:lastModifiedBy>
  <cp:revision>53</cp:revision>
  <dcterms:created xsi:type="dcterms:W3CDTF">2017-01-27T23:00:17Z</dcterms:created>
  <dcterms:modified xsi:type="dcterms:W3CDTF">2020-01-30T11:31:13Z</dcterms:modified>
</cp:coreProperties>
</file>